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7" r:id="rId1"/>
  </p:sldMasterIdLst>
  <p:sldIdLst>
    <p:sldId id="286" r:id="rId2"/>
    <p:sldId id="298" r:id="rId3"/>
    <p:sldId id="299" r:id="rId4"/>
    <p:sldId id="300" r:id="rId5"/>
    <p:sldId id="301" r:id="rId6"/>
    <p:sldId id="302" r:id="rId7"/>
    <p:sldId id="303"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208F"/>
    <a:srgbClr val="00FF99"/>
    <a:srgbClr val="00FFFF"/>
    <a:srgbClr val="0099FF"/>
    <a:srgbClr val="557C96"/>
    <a:srgbClr val="211E54"/>
    <a:srgbClr val="F4E59C"/>
    <a:srgbClr val="DDDDDD"/>
    <a:srgbClr val="B2B2B2"/>
    <a:srgbClr val="D476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18" autoAdjust="0"/>
    <p:restoredTop sz="94660"/>
  </p:normalViewPr>
  <p:slideViewPr>
    <p:cSldViewPr>
      <p:cViewPr varScale="1">
        <p:scale>
          <a:sx n="82" d="100"/>
          <a:sy n="82" d="100"/>
        </p:scale>
        <p:origin x="72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endParaRPr lang="en-US" alt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AB78C95B-DF6F-4E0E-BC25-DB4F1E246299}" type="slidenum">
              <a:rPr lang="en-US" altLang="en-US" smtClean="0"/>
              <a:pPr/>
              <a:t>‹#›</a:t>
            </a:fld>
            <a:endParaRPr lang="en-US" alt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98302825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DE0D01C-4339-4791-BE17-93957ADF0738}" type="slidenum">
              <a:rPr lang="en-US" altLang="en-US" smtClean="0"/>
              <a:pPr/>
              <a:t>‹#›</a:t>
            </a:fld>
            <a:endParaRPr lang="en-US" altLang="en-US"/>
          </a:p>
        </p:txBody>
      </p:sp>
    </p:spTree>
    <p:extLst>
      <p:ext uri="{BB962C8B-B14F-4D97-AF65-F5344CB8AC3E}">
        <p14:creationId xmlns:p14="http://schemas.microsoft.com/office/powerpoint/2010/main" val="1178593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A0449A0-F13B-4764-AE94-E728327477B9}" type="slidenum">
              <a:rPr lang="en-US" altLang="en-US" smtClean="0"/>
              <a:pPr/>
              <a:t>‹#›</a:t>
            </a:fld>
            <a:endParaRPr lang="en-US" altLang="en-US"/>
          </a:p>
        </p:txBody>
      </p:sp>
    </p:spTree>
    <p:extLst>
      <p:ext uri="{BB962C8B-B14F-4D97-AF65-F5344CB8AC3E}">
        <p14:creationId xmlns:p14="http://schemas.microsoft.com/office/powerpoint/2010/main" val="3081228794"/>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F84949D-156D-40AB-A848-DD53807912D5}" type="slidenum">
              <a:rPr lang="en-US" altLang="en-US" smtClean="0"/>
              <a:pPr/>
              <a:t>‹#›</a:t>
            </a:fld>
            <a:endParaRPr lang="en-US" alt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3418" y="151341"/>
            <a:ext cx="733089" cy="73308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657677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endParaRPr lang="en-US" alt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lt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E746A307-F453-40BD-A27A-C7B6679DF1E8}" type="slidenum">
              <a:rPr lang="en-US" altLang="en-US" smtClean="0"/>
              <a:pPr/>
              <a:t>‹#›</a:t>
            </a:fld>
            <a:endParaRPr lang="en-US" alt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04367515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16988A64-3CF5-4A8F-89D7-7E020E601A22}" type="slidenum">
              <a:rPr lang="en-US" altLang="en-US" smtClean="0"/>
              <a:pPr/>
              <a:t>‹#›</a:t>
            </a:fld>
            <a:endParaRPr lang="en-US" altLang="en-US"/>
          </a:p>
        </p:txBody>
      </p:sp>
    </p:spTree>
    <p:extLst>
      <p:ext uri="{BB962C8B-B14F-4D97-AF65-F5344CB8AC3E}">
        <p14:creationId xmlns:p14="http://schemas.microsoft.com/office/powerpoint/2010/main" val="3871061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ED75FD33-AB75-4E77-BEBF-9658B616E754}" type="slidenum">
              <a:rPr lang="en-US" altLang="en-US" smtClean="0"/>
              <a:pPr/>
              <a:t>‹#›</a:t>
            </a:fld>
            <a:endParaRPr lang="en-US" altLang="en-US"/>
          </a:p>
        </p:txBody>
      </p:sp>
    </p:spTree>
    <p:extLst>
      <p:ext uri="{BB962C8B-B14F-4D97-AF65-F5344CB8AC3E}">
        <p14:creationId xmlns:p14="http://schemas.microsoft.com/office/powerpoint/2010/main" val="2059942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640DD353-C563-488E-8B57-6EEA326D55C0}" type="slidenum">
              <a:rPr lang="en-US" altLang="en-US" smtClean="0"/>
              <a:pPr/>
              <a:t>‹#›</a:t>
            </a:fld>
            <a:endParaRPr lang="en-US" altLang="en-US"/>
          </a:p>
        </p:txBody>
      </p:sp>
    </p:spTree>
    <p:extLst>
      <p:ext uri="{BB962C8B-B14F-4D97-AF65-F5344CB8AC3E}">
        <p14:creationId xmlns:p14="http://schemas.microsoft.com/office/powerpoint/2010/main" val="189724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0AA4BA42-448A-46FE-BB08-28F2DA529A4F}" type="slidenum">
              <a:rPr lang="en-US" altLang="en-US" smtClean="0"/>
              <a:pPr/>
              <a:t>‹#›</a:t>
            </a:fld>
            <a:endParaRPr lang="en-US" altLang="en-US"/>
          </a:p>
        </p:txBody>
      </p:sp>
    </p:spTree>
    <p:extLst>
      <p:ext uri="{BB962C8B-B14F-4D97-AF65-F5344CB8AC3E}">
        <p14:creationId xmlns:p14="http://schemas.microsoft.com/office/powerpoint/2010/main" val="2501240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endParaRPr lang="en-US" alt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lt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8F14169-A07B-4F6B-BE56-F0F328A066CD}" type="slidenum">
              <a:rPr lang="en-US" altLang="en-US" smtClean="0"/>
              <a:pPr/>
              <a:t>‹#›</a:t>
            </a:fld>
            <a:endParaRPr lang="en-US" alt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05598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endParaRPr lang="en-US" alt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lt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DA483B21-82AE-4AD1-8654-D537F4949B40}" type="slidenum">
              <a:rPr lang="en-US" altLang="en-US" smtClean="0"/>
              <a:pPr/>
              <a:t>‹#›</a:t>
            </a:fld>
            <a:endParaRPr lang="en-US" alt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02503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lt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lt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F4EC6F20-EEA3-4945-9917-3A343AE19EE8}" type="slidenum">
              <a:rPr lang="en-US" altLang="en-US" smtClean="0"/>
              <a:pPr/>
              <a:t>‹#›</a:t>
            </a:fld>
            <a:endParaRPr lang="en-US" alt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6259413"/>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1368">
          <p15:clr>
            <a:srgbClr val="F26B43"/>
          </p15:clr>
        </p15:guide>
        <p15:guide id="1" pos="6912">
          <p15:clr>
            <a:srgbClr val="F26B43"/>
          </p15:clr>
        </p15:guide>
        <p15:guide id="2" pos="936">
          <p15:clr>
            <a:srgbClr val="F26B43"/>
          </p15:clr>
        </p15:guide>
        <p15:guide id="3" pos="864">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alpha val="4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556" y="4572000"/>
            <a:ext cx="1068919" cy="106891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0" name="TextBox 9"/>
          <p:cNvSpPr txBox="1"/>
          <p:nvPr/>
        </p:nvSpPr>
        <p:spPr>
          <a:xfrm>
            <a:off x="550900" y="6241946"/>
            <a:ext cx="5557346" cy="400110"/>
          </a:xfrm>
          <a:prstGeom prst="rect">
            <a:avLst/>
          </a:prstGeom>
          <a:noFill/>
        </p:spPr>
        <p:txBody>
          <a:bodyPr wrap="square" rtlCol="0">
            <a:spAutoFit/>
          </a:bodyPr>
          <a:lstStyle/>
          <a:p>
            <a:r>
              <a:rPr lang="fa-IR" sz="2000" b="1" dirty="0">
                <a:solidFill>
                  <a:srgbClr val="C00000"/>
                </a:solidFill>
                <a:cs typeface="B Mitra" panose="00000400000000000000" pitchFamily="2" charset="-78"/>
              </a:rPr>
              <a:t>اولین همایش بین المللی انجمن علمی مدیریت ورزشی ایران</a:t>
            </a:r>
            <a:endParaRPr lang="en-US" sz="2000" b="1" dirty="0">
              <a:solidFill>
                <a:srgbClr val="C00000"/>
              </a:solidFill>
              <a:cs typeface="B Mitra" panose="00000400000000000000" pitchFamily="2" charset="-78"/>
            </a:endParaRP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0842" y="59240"/>
            <a:ext cx="2854706" cy="1520038"/>
          </a:xfrm>
          <a:prstGeom prst="ellipse">
            <a:avLst/>
          </a:prstGeom>
          <a:ln>
            <a:noFill/>
          </a:ln>
          <a:effectLst>
            <a:softEdge rad="112500"/>
          </a:effectLst>
        </p:spPr>
      </p:pic>
      <p:sp>
        <p:nvSpPr>
          <p:cNvPr id="29" name="Line 6"/>
          <p:cNvSpPr>
            <a:spLocks noChangeShapeType="1"/>
          </p:cNvSpPr>
          <p:nvPr/>
        </p:nvSpPr>
        <p:spPr bwMode="gray">
          <a:xfrm flipV="1">
            <a:off x="1219200" y="5482585"/>
            <a:ext cx="3718995" cy="72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Line 7"/>
          <p:cNvSpPr>
            <a:spLocks noChangeShapeType="1"/>
          </p:cNvSpPr>
          <p:nvPr/>
        </p:nvSpPr>
        <p:spPr bwMode="gray">
          <a:xfrm flipV="1">
            <a:off x="1219200" y="3962400"/>
            <a:ext cx="3718996" cy="492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Rectangle 30"/>
          <p:cNvSpPr/>
          <p:nvPr/>
        </p:nvSpPr>
        <p:spPr>
          <a:xfrm>
            <a:off x="1695483" y="4063150"/>
            <a:ext cx="2766427" cy="707886"/>
          </a:xfrm>
          <a:prstGeom prst="rect">
            <a:avLst/>
          </a:prstGeom>
        </p:spPr>
        <p:txBody>
          <a:bodyPr wrap="square">
            <a:spAutoFit/>
          </a:bodyPr>
          <a:lstStyle/>
          <a:p>
            <a:r>
              <a:rPr lang="fa-IR" sz="2000" dirty="0">
                <a:cs typeface="B Titr" panose="00000700000000000000" pitchFamily="2" charset="-78"/>
              </a:rPr>
              <a:t>نام و نام خانوادگی محققان</a:t>
            </a:r>
            <a:br>
              <a:rPr lang="fa-IR" sz="2000" dirty="0">
                <a:solidFill>
                  <a:srgbClr val="FF0000"/>
                </a:solidFill>
                <a:cs typeface="B Titr" panose="00000700000000000000" pitchFamily="2" charset="-78"/>
              </a:rPr>
            </a:br>
            <a:r>
              <a:rPr lang="fa-IR" sz="2000" dirty="0">
                <a:solidFill>
                  <a:srgbClr val="1D208F"/>
                </a:solidFill>
                <a:cs typeface="B Titr" panose="00000700000000000000" pitchFamily="2" charset="-78"/>
              </a:rPr>
              <a:t>وابستگی سازمانی محققان</a:t>
            </a:r>
            <a:endParaRPr lang="en-US" sz="2000" dirty="0">
              <a:solidFill>
                <a:srgbClr val="1D208F"/>
              </a:solidFill>
              <a:cs typeface="B Titr" panose="00000700000000000000" pitchFamily="2" charset="-78"/>
            </a:endParaRPr>
          </a:p>
        </p:txBody>
      </p:sp>
      <p:grpSp>
        <p:nvGrpSpPr>
          <p:cNvPr id="32" name="Group 31"/>
          <p:cNvGrpSpPr/>
          <p:nvPr/>
        </p:nvGrpSpPr>
        <p:grpSpPr>
          <a:xfrm>
            <a:off x="1158985" y="1728356"/>
            <a:ext cx="6355400" cy="911368"/>
            <a:chOff x="3352798" y="979387"/>
            <a:chExt cx="5486401" cy="1562894"/>
          </a:xfrm>
        </p:grpSpPr>
        <p:grpSp>
          <p:nvGrpSpPr>
            <p:cNvPr id="33" name="Group 32"/>
            <p:cNvGrpSpPr>
              <a:grpSpLocks noChangeAspect="1"/>
            </p:cNvGrpSpPr>
            <p:nvPr/>
          </p:nvGrpSpPr>
          <p:grpSpPr>
            <a:xfrm>
              <a:off x="3352798" y="979387"/>
              <a:ext cx="5486401" cy="1562894"/>
              <a:chOff x="2895597" y="890897"/>
              <a:chExt cx="6400802" cy="1823374"/>
            </a:xfrm>
          </p:grpSpPr>
          <p:sp>
            <p:nvSpPr>
              <p:cNvPr id="35" name="Rectangle 34"/>
              <p:cNvSpPr/>
              <p:nvPr/>
            </p:nvSpPr>
            <p:spPr>
              <a:xfrm>
                <a:off x="2895599" y="890897"/>
                <a:ext cx="6400800" cy="1818191"/>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sz="1351">
                  <a:solidFill>
                    <a:prstClr val="white"/>
                  </a:solidFill>
                  <a:latin typeface="Calibri" panose="020F0502020204030204"/>
                </a:endParaRPr>
              </a:p>
            </p:txBody>
          </p:sp>
          <p:sp>
            <p:nvSpPr>
              <p:cNvPr id="36" name="Freeform 35"/>
              <p:cNvSpPr>
                <a:spLocks noChangeAspect="1"/>
              </p:cNvSpPr>
              <p:nvPr/>
            </p:nvSpPr>
            <p:spPr bwMode="auto">
              <a:xfrm>
                <a:off x="2895597" y="89739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2B2A"/>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37" name="Freeform 36"/>
              <p:cNvSpPr>
                <a:spLocks noChangeAspect="1"/>
              </p:cNvSpPr>
              <p:nvPr/>
            </p:nvSpPr>
            <p:spPr bwMode="auto">
              <a:xfrm flipH="1">
                <a:off x="8555487" y="890897"/>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A803"/>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38" name="Freeform 37"/>
              <p:cNvSpPr>
                <a:spLocks noChangeAspect="1"/>
              </p:cNvSpPr>
              <p:nvPr/>
            </p:nvSpPr>
            <p:spPr bwMode="auto">
              <a:xfrm flipV="1">
                <a:off x="2895598" y="216312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85C401"/>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39" name="Freeform 38"/>
              <p:cNvSpPr>
                <a:spLocks noChangeAspect="1"/>
              </p:cNvSpPr>
              <p:nvPr/>
            </p:nvSpPr>
            <p:spPr bwMode="auto">
              <a:xfrm flipH="1" flipV="1">
                <a:off x="8555487" y="2165631"/>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3EB8CD"/>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grpSp>
        <p:sp>
          <p:nvSpPr>
            <p:cNvPr id="34" name="TextBox 33"/>
            <p:cNvSpPr txBox="1"/>
            <p:nvPr/>
          </p:nvSpPr>
          <p:spPr>
            <a:xfrm>
              <a:off x="3444239" y="1210046"/>
              <a:ext cx="5303520" cy="1246933"/>
            </a:xfrm>
            <a:prstGeom prst="rect">
              <a:avLst/>
            </a:prstGeom>
            <a:noFill/>
          </p:spPr>
          <p:txBody>
            <a:bodyPr wrap="square" rtlCol="0" anchor="t" anchorCtr="1">
              <a:spAutoFit/>
            </a:bodyPr>
            <a:lstStyle/>
            <a:p>
              <a:pPr algn="ctr" defTabSz="914377">
                <a:lnSpc>
                  <a:spcPct val="150000"/>
                </a:lnSpc>
              </a:pPr>
              <a:endParaRPr lang="fa-IR" sz="3000" b="1" dirty="0">
                <a:solidFill>
                  <a:schemeClr val="accent5">
                    <a:lumMod val="50000"/>
                  </a:schemeClr>
                </a:solidFill>
                <a:latin typeface="Candara" panose="020E0502030303020204" pitchFamily="34" charset="0"/>
                <a:cs typeface="B Titr" panose="00000700000000000000" pitchFamily="2" charset="-78"/>
              </a:endParaRPr>
            </a:p>
          </p:txBody>
        </p:sp>
      </p:grpSp>
      <p:sp>
        <p:nvSpPr>
          <p:cNvPr id="40" name="Rectangle 39"/>
          <p:cNvSpPr/>
          <p:nvPr/>
        </p:nvSpPr>
        <p:spPr>
          <a:xfrm>
            <a:off x="2163440" y="1684691"/>
            <a:ext cx="4313560" cy="923330"/>
          </a:xfrm>
          <a:prstGeom prst="rect">
            <a:avLst/>
          </a:prstGeom>
        </p:spPr>
        <p:txBody>
          <a:bodyPr wrap="square">
            <a:spAutoFit/>
          </a:bodyPr>
          <a:lstStyle/>
          <a:p>
            <a:pPr algn="ctr" defTabSz="914377">
              <a:lnSpc>
                <a:spcPct val="150000"/>
              </a:lnSpc>
            </a:pPr>
            <a:r>
              <a:rPr lang="fa-IR" sz="3600" b="1" dirty="0">
                <a:latin typeface="Candara" panose="020E0502030303020204" pitchFamily="34" charset="0"/>
                <a:cs typeface="B Titr" panose="00000700000000000000" pitchFamily="2" charset="-78"/>
              </a:rPr>
              <a:t>عنـوان ارائه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right)">
                                      <p:cBhvr>
                                        <p:cTn id="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0000"/>
          </a:schemeClr>
        </a:solidFill>
        <a:effectLst/>
      </p:bgPr>
    </p:bg>
    <p:spTree>
      <p:nvGrpSpPr>
        <p:cNvPr id="1" name=""/>
        <p:cNvGrpSpPr/>
        <p:nvPr/>
      </p:nvGrpSpPr>
      <p:grpSpPr>
        <a:xfrm>
          <a:off x="0" y="0"/>
          <a:ext cx="0" cy="0"/>
          <a:chOff x="0" y="0"/>
          <a:chExt cx="0" cy="0"/>
        </a:xfrm>
      </p:grpSpPr>
      <p:sp>
        <p:nvSpPr>
          <p:cNvPr id="18" name="Rectangle 17"/>
          <p:cNvSpPr/>
          <p:nvPr/>
        </p:nvSpPr>
        <p:spPr>
          <a:xfrm>
            <a:off x="1149927" y="6210299"/>
            <a:ext cx="457200" cy="385465"/>
          </a:xfrm>
          <a:prstGeom prst="rect">
            <a:avLst/>
          </a:prstGeom>
          <a:solidFill>
            <a:schemeClr val="tx2">
              <a:lumMod val="10000"/>
              <a:lumOff val="90000"/>
            </a:schemeClr>
          </a:solid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p:cNvSpPr txBox="1"/>
          <p:nvPr/>
        </p:nvSpPr>
        <p:spPr>
          <a:xfrm>
            <a:off x="1189805" y="6260068"/>
            <a:ext cx="300090" cy="369332"/>
          </a:xfrm>
          <a:prstGeom prst="rect">
            <a:avLst/>
          </a:prstGeom>
          <a:noFill/>
        </p:spPr>
        <p:txBody>
          <a:bodyPr wrap="square" rtlCol="0">
            <a:spAutoFit/>
          </a:bodyPr>
          <a:lstStyle/>
          <a:p>
            <a:r>
              <a:rPr lang="fa-IR" b="1" dirty="0">
                <a:solidFill>
                  <a:srgbClr val="FF0000"/>
                </a:solidFill>
                <a:cs typeface="B Koodak" panose="00000700000000000000" pitchFamily="2" charset="-78"/>
              </a:rPr>
              <a:t>2</a:t>
            </a:r>
            <a:endParaRPr lang="en-US" b="1" dirty="0">
              <a:solidFill>
                <a:srgbClr val="FF0000"/>
              </a:solidFill>
              <a:cs typeface="B Koodak" panose="00000700000000000000" pitchFamily="2" charset="-78"/>
            </a:endParaRPr>
          </a:p>
        </p:txBody>
      </p:sp>
      <p:grpSp>
        <p:nvGrpSpPr>
          <p:cNvPr id="6" name="Group 3"/>
          <p:cNvGrpSpPr>
            <a:grpSpLocks/>
          </p:cNvGrpSpPr>
          <p:nvPr/>
        </p:nvGrpSpPr>
        <p:grpSpPr bwMode="auto">
          <a:xfrm>
            <a:off x="1149350" y="1334472"/>
            <a:ext cx="7385050" cy="4531724"/>
            <a:chOff x="724" y="1042"/>
            <a:chExt cx="4652" cy="1255"/>
          </a:xfrm>
        </p:grpSpPr>
        <p:sp>
          <p:nvSpPr>
            <p:cNvPr id="7" name="AutoShape 4"/>
            <p:cNvSpPr>
              <a:spLocks noChangeArrowheads="1"/>
            </p:cNvSpPr>
            <p:nvPr/>
          </p:nvSpPr>
          <p:spPr bwMode="gray">
            <a:xfrm>
              <a:off x="724" y="1042"/>
              <a:ext cx="4652" cy="1255"/>
            </a:xfrm>
            <a:prstGeom prst="roundRect">
              <a:avLst>
                <a:gd name="adj" fmla="val 10889"/>
              </a:avLst>
            </a:prstGeom>
            <a:gradFill rotWithShape="1">
              <a:gsLst>
                <a:gs pos="0">
                  <a:srgbClr val="DDDDDD">
                    <a:gamma/>
                    <a:tint val="51373"/>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8" name="Freeform 6"/>
            <p:cNvSpPr>
              <a:spLocks/>
            </p:cNvSpPr>
            <p:nvPr/>
          </p:nvSpPr>
          <p:spPr bwMode="gray">
            <a:xfrm>
              <a:off x="844" y="1092"/>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0066CC">
                    <a:gamma/>
                    <a:tint val="54510"/>
                    <a:invGamma/>
                  </a:srgbClr>
                </a:gs>
                <a:gs pos="50000">
                  <a:srgbClr val="0066CC">
                    <a:alpha val="0"/>
                  </a:srgbClr>
                </a:gs>
                <a:gs pos="100000">
                  <a:srgbClr val="0066CC">
                    <a:gamma/>
                    <a:tint val="54510"/>
                    <a:invGamma/>
                  </a:srgb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grpSp>
      <p:sp>
        <p:nvSpPr>
          <p:cNvPr id="10" name="Rectangle 9"/>
          <p:cNvSpPr/>
          <p:nvPr/>
        </p:nvSpPr>
        <p:spPr>
          <a:xfrm>
            <a:off x="6803079" y="630515"/>
            <a:ext cx="1489510" cy="523220"/>
          </a:xfrm>
          <a:prstGeom prst="rect">
            <a:avLst/>
          </a:prstGeom>
        </p:spPr>
        <p:txBody>
          <a:bodyPr wrap="none">
            <a:spAutoFit/>
          </a:bodyPr>
          <a:lstStyle/>
          <a:p>
            <a:r>
              <a:rPr lang="fa-IR" altLang="en-US" sz="2800" b="1" dirty="0">
                <a:solidFill>
                  <a:srgbClr val="C00000"/>
                </a:solidFill>
                <a:cs typeface="B Titr" panose="00000700000000000000" pitchFamily="2" charset="-78"/>
              </a:rPr>
              <a:t>بیان مساله</a:t>
            </a:r>
            <a:endParaRPr lang="en-US" sz="2800" dirty="0">
              <a:solidFill>
                <a:srgbClr val="C00000"/>
              </a:solidFill>
            </a:endParaRPr>
          </a:p>
        </p:txBody>
      </p:sp>
      <p:grpSp>
        <p:nvGrpSpPr>
          <p:cNvPr id="12" name="Group 11"/>
          <p:cNvGrpSpPr>
            <a:grpSpLocks noChangeAspect="1"/>
          </p:cNvGrpSpPr>
          <p:nvPr/>
        </p:nvGrpSpPr>
        <p:grpSpPr>
          <a:xfrm>
            <a:off x="6666985" y="533400"/>
            <a:ext cx="1638815" cy="688836"/>
            <a:chOff x="2895597" y="890897"/>
            <a:chExt cx="6400802" cy="1823374"/>
          </a:xfrm>
        </p:grpSpPr>
        <p:sp>
          <p:nvSpPr>
            <p:cNvPr id="14" name="Freeform 13"/>
            <p:cNvSpPr>
              <a:spLocks noChangeAspect="1"/>
            </p:cNvSpPr>
            <p:nvPr/>
          </p:nvSpPr>
          <p:spPr bwMode="auto">
            <a:xfrm>
              <a:off x="2895597" y="89739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2B2A"/>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5" name="Freeform 14"/>
            <p:cNvSpPr>
              <a:spLocks noChangeAspect="1"/>
            </p:cNvSpPr>
            <p:nvPr/>
          </p:nvSpPr>
          <p:spPr bwMode="auto">
            <a:xfrm flipH="1">
              <a:off x="8555487" y="890897"/>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A803"/>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9" name="Freeform 18"/>
            <p:cNvSpPr>
              <a:spLocks noChangeAspect="1"/>
            </p:cNvSpPr>
            <p:nvPr/>
          </p:nvSpPr>
          <p:spPr bwMode="auto">
            <a:xfrm flipV="1">
              <a:off x="2895598" y="216312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85C401"/>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20" name="Freeform 19"/>
            <p:cNvSpPr>
              <a:spLocks noChangeAspect="1"/>
            </p:cNvSpPr>
            <p:nvPr/>
          </p:nvSpPr>
          <p:spPr bwMode="auto">
            <a:xfrm flipH="1" flipV="1">
              <a:off x="8555487" y="2165631"/>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3EB8CD"/>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grpSp>
      <p:sp>
        <p:nvSpPr>
          <p:cNvPr id="21" name="Shape 116"/>
          <p:cNvSpPr/>
          <p:nvPr/>
        </p:nvSpPr>
        <p:spPr>
          <a:xfrm>
            <a:off x="1698625" y="2123461"/>
            <a:ext cx="6286500" cy="3008590"/>
          </a:xfrm>
          <a:prstGeom prst="rect">
            <a:avLst/>
          </a:prstGeom>
          <a:solidFill>
            <a:srgbClr val="FFFFFF">
              <a:alpha val="26540"/>
            </a:srgbClr>
          </a:solidFill>
          <a:ln>
            <a:noFill/>
          </a:ln>
        </p:spPr>
        <p:txBody>
          <a:bodyPr spcFirstLastPara="1" wrap="square" lIns="91427" tIns="91427" rIns="91427" bIns="91427" anchor="ctr" anchorCtr="0">
            <a:noAutofit/>
          </a:bodyPr>
          <a:lstStyle/>
          <a:p>
            <a:pPr algn="justLow" defTabSz="1058299" rtl="1" fontAlgn="base">
              <a:lnSpc>
                <a:spcPct val="150000"/>
              </a:lnSpc>
              <a:spcBef>
                <a:spcPct val="0"/>
              </a:spcBef>
              <a:spcAft>
                <a:spcPct val="0"/>
              </a:spcAft>
              <a:defRPr/>
            </a:pPr>
            <a:r>
              <a:rPr lang="fa-IR" sz="2000" b="1" kern="1200" dirty="0">
                <a:solidFill>
                  <a:prstClr val="black"/>
                </a:solidFill>
                <a:latin typeface="B Nazanin"/>
                <a:cs typeface="B Koodak" panose="00000700000000000000" pitchFamily="2" charset="-78"/>
              </a:rPr>
              <a:t>راهنمای ارائه شفاهی مقالات براي نويسندگان محترم:</a:t>
            </a:r>
          </a:p>
          <a:p>
            <a:pPr algn="justLow" defTabSz="1058299" rtl="1" fontAlgn="base">
              <a:lnSpc>
                <a:spcPct val="150000"/>
              </a:lnSpc>
              <a:spcBef>
                <a:spcPct val="0"/>
              </a:spcBef>
              <a:spcAft>
                <a:spcPct val="0"/>
              </a:spcAft>
              <a:defRPr/>
            </a:pPr>
            <a:endParaRPr lang="en-US" sz="2000" kern="1200" dirty="0">
              <a:solidFill>
                <a:prstClr val="black"/>
              </a:solidFill>
              <a:latin typeface="B Nazanin"/>
              <a:cs typeface="B Koodak" panose="00000700000000000000" pitchFamily="2" charset="-78"/>
            </a:endParaRPr>
          </a:p>
          <a:p>
            <a:pPr algn="justLow" defTabSz="1058299" rtl="1" fontAlgn="base">
              <a:lnSpc>
                <a:spcPct val="150000"/>
              </a:lnSpc>
              <a:spcBef>
                <a:spcPct val="0"/>
              </a:spcBef>
              <a:spcAft>
                <a:spcPct val="0"/>
              </a:spcAft>
              <a:defRPr/>
            </a:pPr>
            <a:r>
              <a:rPr lang="fa-IR" sz="2000" b="1" kern="1200" dirty="0">
                <a:solidFill>
                  <a:prstClr val="black"/>
                </a:solidFill>
                <a:latin typeface="B Nazanin"/>
                <a:cs typeface="B Koodak" panose="00000700000000000000" pitchFamily="2" charset="-78"/>
              </a:rPr>
              <a:t>احتراماً از محققین محترمی که مقاله آن ها در پنجمین همایش ملی انجمن مدیریت ورزشی ایران، مورد پذیرش جهت ارائه به صورت سخنرانی قرار گرفته است، دعوت می‌شود که به منظور حفظ وحدت رویه و تسهیل در ارائه مقالات به نکات ذیل توجه نمایید:</a:t>
            </a:r>
          </a:p>
        </p:txBody>
      </p:sp>
      <p:sp>
        <p:nvSpPr>
          <p:cNvPr id="16" name="TextBox 15">
            <a:extLst>
              <a:ext uri="{FF2B5EF4-FFF2-40B4-BE49-F238E27FC236}">
                <a16:creationId xmlns:a16="http://schemas.microsoft.com/office/drawing/2014/main" id="{E5FE2626-87B0-4EED-BE45-ACA1AE74B9DC}"/>
              </a:ext>
            </a:extLst>
          </p:cNvPr>
          <p:cNvSpPr txBox="1"/>
          <p:nvPr/>
        </p:nvSpPr>
        <p:spPr>
          <a:xfrm>
            <a:off x="1647005" y="6195654"/>
            <a:ext cx="5557346" cy="400110"/>
          </a:xfrm>
          <a:prstGeom prst="rect">
            <a:avLst/>
          </a:prstGeom>
          <a:noFill/>
        </p:spPr>
        <p:txBody>
          <a:bodyPr wrap="square" rtlCol="0">
            <a:spAutoFit/>
          </a:bodyPr>
          <a:lstStyle/>
          <a:p>
            <a:r>
              <a:rPr lang="fa-IR" sz="2000" b="1" dirty="0">
                <a:solidFill>
                  <a:srgbClr val="C00000"/>
                </a:solidFill>
                <a:cs typeface="B Mitra" panose="00000400000000000000" pitchFamily="2" charset="-78"/>
              </a:rPr>
              <a:t>اولین همایش بین المللی انجمن علمی مدیریت ورزشی ایران</a:t>
            </a:r>
            <a:endParaRPr lang="en-US" sz="2000" b="1" dirty="0">
              <a:solidFill>
                <a:srgbClr val="C00000"/>
              </a:solidFill>
              <a:cs typeface="B Mitra" panose="00000400000000000000" pitchFamily="2" charset="-78"/>
            </a:endParaRPr>
          </a:p>
        </p:txBody>
      </p:sp>
    </p:spTree>
    <p:extLst>
      <p:ext uri="{BB962C8B-B14F-4D97-AF65-F5344CB8AC3E}">
        <p14:creationId xmlns:p14="http://schemas.microsoft.com/office/powerpoint/2010/main" val="1320547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0000"/>
          </a:schemeClr>
        </a:solidFill>
        <a:effectLst/>
      </p:bgPr>
    </p:bg>
    <p:spTree>
      <p:nvGrpSpPr>
        <p:cNvPr id="1" name=""/>
        <p:cNvGrpSpPr/>
        <p:nvPr/>
      </p:nvGrpSpPr>
      <p:grpSpPr>
        <a:xfrm>
          <a:off x="0" y="0"/>
          <a:ext cx="0" cy="0"/>
          <a:chOff x="0" y="0"/>
          <a:chExt cx="0" cy="0"/>
        </a:xfrm>
      </p:grpSpPr>
      <p:sp>
        <p:nvSpPr>
          <p:cNvPr id="18" name="Rectangle 17"/>
          <p:cNvSpPr/>
          <p:nvPr/>
        </p:nvSpPr>
        <p:spPr>
          <a:xfrm>
            <a:off x="1149927" y="6210299"/>
            <a:ext cx="457200" cy="385465"/>
          </a:xfrm>
          <a:prstGeom prst="rect">
            <a:avLst/>
          </a:prstGeom>
          <a:solidFill>
            <a:schemeClr val="tx2">
              <a:lumMod val="10000"/>
              <a:lumOff val="90000"/>
            </a:schemeClr>
          </a:solid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p:cNvSpPr txBox="1"/>
          <p:nvPr/>
        </p:nvSpPr>
        <p:spPr>
          <a:xfrm>
            <a:off x="1189805" y="6260068"/>
            <a:ext cx="300090" cy="369332"/>
          </a:xfrm>
          <a:prstGeom prst="rect">
            <a:avLst/>
          </a:prstGeom>
          <a:noFill/>
        </p:spPr>
        <p:txBody>
          <a:bodyPr wrap="square" rtlCol="0">
            <a:spAutoFit/>
          </a:bodyPr>
          <a:lstStyle/>
          <a:p>
            <a:r>
              <a:rPr lang="fa-IR" b="1" dirty="0">
                <a:solidFill>
                  <a:srgbClr val="FF0000"/>
                </a:solidFill>
                <a:cs typeface="B Koodak" panose="00000700000000000000" pitchFamily="2" charset="-78"/>
              </a:rPr>
              <a:t>3</a:t>
            </a:r>
            <a:endParaRPr lang="en-US" b="1" dirty="0">
              <a:solidFill>
                <a:srgbClr val="FF0000"/>
              </a:solidFill>
              <a:cs typeface="B Koodak" panose="00000700000000000000" pitchFamily="2" charset="-78"/>
            </a:endParaRPr>
          </a:p>
        </p:txBody>
      </p:sp>
      <p:grpSp>
        <p:nvGrpSpPr>
          <p:cNvPr id="7" name="Group 3"/>
          <p:cNvGrpSpPr>
            <a:grpSpLocks/>
          </p:cNvGrpSpPr>
          <p:nvPr/>
        </p:nvGrpSpPr>
        <p:grpSpPr bwMode="auto">
          <a:xfrm>
            <a:off x="1149350" y="1334470"/>
            <a:ext cx="7385050" cy="4531723"/>
            <a:chOff x="724" y="1042"/>
            <a:chExt cx="4652" cy="1255"/>
          </a:xfrm>
        </p:grpSpPr>
        <p:sp>
          <p:nvSpPr>
            <p:cNvPr id="8" name="AutoShape 4"/>
            <p:cNvSpPr>
              <a:spLocks noChangeArrowheads="1"/>
            </p:cNvSpPr>
            <p:nvPr/>
          </p:nvSpPr>
          <p:spPr bwMode="gray">
            <a:xfrm>
              <a:off x="724" y="1042"/>
              <a:ext cx="4652" cy="1255"/>
            </a:xfrm>
            <a:prstGeom prst="roundRect">
              <a:avLst>
                <a:gd name="adj" fmla="val 10889"/>
              </a:avLst>
            </a:prstGeom>
            <a:gradFill rotWithShape="1">
              <a:gsLst>
                <a:gs pos="0">
                  <a:srgbClr val="DDDDDD">
                    <a:gamma/>
                    <a:tint val="51373"/>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9" name="Freeform 6"/>
            <p:cNvSpPr>
              <a:spLocks/>
            </p:cNvSpPr>
            <p:nvPr/>
          </p:nvSpPr>
          <p:spPr bwMode="gray">
            <a:xfrm>
              <a:off x="844" y="1092"/>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0066CC">
                    <a:gamma/>
                    <a:tint val="54510"/>
                    <a:invGamma/>
                  </a:srgbClr>
                </a:gs>
                <a:gs pos="50000">
                  <a:srgbClr val="0066CC">
                    <a:alpha val="0"/>
                  </a:srgbClr>
                </a:gs>
                <a:gs pos="100000">
                  <a:srgbClr val="0066CC">
                    <a:gamma/>
                    <a:tint val="54510"/>
                    <a:invGamma/>
                  </a:srgb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grpSp>
      <p:sp>
        <p:nvSpPr>
          <p:cNvPr id="11" name="Rectangle 10"/>
          <p:cNvSpPr/>
          <p:nvPr/>
        </p:nvSpPr>
        <p:spPr>
          <a:xfrm>
            <a:off x="6296200" y="589460"/>
            <a:ext cx="1778051" cy="523220"/>
          </a:xfrm>
          <a:prstGeom prst="rect">
            <a:avLst/>
          </a:prstGeom>
        </p:spPr>
        <p:txBody>
          <a:bodyPr wrap="none">
            <a:spAutoFit/>
          </a:bodyPr>
          <a:lstStyle/>
          <a:p>
            <a:r>
              <a:rPr lang="fa-IR" altLang="en-US" sz="2800" b="1" dirty="0">
                <a:solidFill>
                  <a:srgbClr val="C00000"/>
                </a:solidFill>
                <a:cs typeface="B Titr" panose="00000700000000000000" pitchFamily="2" charset="-78"/>
              </a:rPr>
              <a:t>روش شناسی</a:t>
            </a:r>
            <a:endParaRPr lang="en-US" sz="2800" dirty="0">
              <a:solidFill>
                <a:srgbClr val="C00000"/>
              </a:solidFill>
            </a:endParaRPr>
          </a:p>
        </p:txBody>
      </p:sp>
      <p:grpSp>
        <p:nvGrpSpPr>
          <p:cNvPr id="12" name="Group 11"/>
          <p:cNvGrpSpPr>
            <a:grpSpLocks noChangeAspect="1"/>
          </p:cNvGrpSpPr>
          <p:nvPr/>
        </p:nvGrpSpPr>
        <p:grpSpPr>
          <a:xfrm>
            <a:off x="6172200" y="533400"/>
            <a:ext cx="2057400" cy="688836"/>
            <a:chOff x="2895597" y="890897"/>
            <a:chExt cx="6400802" cy="1823374"/>
          </a:xfrm>
        </p:grpSpPr>
        <p:sp>
          <p:nvSpPr>
            <p:cNvPr id="13" name="Freeform 12"/>
            <p:cNvSpPr>
              <a:spLocks noChangeAspect="1"/>
            </p:cNvSpPr>
            <p:nvPr/>
          </p:nvSpPr>
          <p:spPr bwMode="auto">
            <a:xfrm>
              <a:off x="2895597" y="89739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2B2A"/>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4" name="Freeform 13"/>
            <p:cNvSpPr>
              <a:spLocks noChangeAspect="1"/>
            </p:cNvSpPr>
            <p:nvPr/>
          </p:nvSpPr>
          <p:spPr bwMode="auto">
            <a:xfrm flipH="1">
              <a:off x="8555487" y="890897"/>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A803"/>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5" name="Freeform 14"/>
            <p:cNvSpPr>
              <a:spLocks noChangeAspect="1"/>
            </p:cNvSpPr>
            <p:nvPr/>
          </p:nvSpPr>
          <p:spPr bwMode="auto">
            <a:xfrm flipV="1">
              <a:off x="2895598" y="216312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85C401"/>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9" name="Freeform 18"/>
            <p:cNvSpPr>
              <a:spLocks noChangeAspect="1"/>
            </p:cNvSpPr>
            <p:nvPr/>
          </p:nvSpPr>
          <p:spPr bwMode="auto">
            <a:xfrm flipH="1" flipV="1">
              <a:off x="8555487" y="2165631"/>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3EB8CD"/>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grpSp>
      <p:sp>
        <p:nvSpPr>
          <p:cNvPr id="20" name="Shape 116"/>
          <p:cNvSpPr/>
          <p:nvPr/>
        </p:nvSpPr>
        <p:spPr>
          <a:xfrm>
            <a:off x="1874838" y="1614639"/>
            <a:ext cx="6286500" cy="3971383"/>
          </a:xfrm>
          <a:prstGeom prst="rect">
            <a:avLst/>
          </a:prstGeom>
          <a:solidFill>
            <a:srgbClr val="FFFFFF">
              <a:alpha val="26540"/>
            </a:srgbClr>
          </a:solidFill>
          <a:ln>
            <a:noFill/>
          </a:ln>
        </p:spPr>
        <p:txBody>
          <a:bodyPr spcFirstLastPara="1" wrap="square" lIns="91427" tIns="91427" rIns="91427" bIns="91427" anchor="ctr" anchorCtr="0">
            <a:noAutofit/>
          </a:bodyPr>
          <a:lstStyle/>
          <a:p>
            <a:pPr algn="justLow" defTabSz="1058299" rtl="1" fontAlgn="base">
              <a:lnSpc>
                <a:spcPct val="150000"/>
              </a:lnSpc>
              <a:spcBef>
                <a:spcPct val="0"/>
              </a:spcBef>
              <a:spcAft>
                <a:spcPct val="0"/>
              </a:spcAft>
              <a:defRPr/>
            </a:pPr>
            <a:r>
              <a:rPr lang="fa-IR" sz="1800" b="1" kern="1200" dirty="0">
                <a:solidFill>
                  <a:prstClr val="black"/>
                </a:solidFill>
                <a:latin typeface="B Nazanin"/>
                <a:cs typeface="B Koodak" panose="00000700000000000000" pitchFamily="2" charset="-78"/>
              </a:rPr>
              <a:t>1)حداکثر زمان ارائه مقالات 7دقیقه است. خواهشمند است در زمان بندی ارائه این نکته مورد توجه قرار گیرد. </a:t>
            </a:r>
            <a:r>
              <a:rPr lang="fa-IR" sz="1800" b="1" kern="1200" dirty="0">
                <a:solidFill>
                  <a:srgbClr val="FF0000"/>
                </a:solidFill>
                <a:latin typeface="B Nazanin"/>
                <a:cs typeface="B Koodak" panose="00000700000000000000" pitchFamily="2" charset="-78"/>
              </a:rPr>
              <a:t>اتمام سخنرانی در زمان مقرر مهم ترین شاخص ارزیابی سخنرانی می باشد. </a:t>
            </a:r>
          </a:p>
          <a:p>
            <a:pPr algn="justLow" defTabSz="1058299" rtl="1" fontAlgn="base">
              <a:lnSpc>
                <a:spcPct val="150000"/>
              </a:lnSpc>
              <a:spcBef>
                <a:spcPct val="0"/>
              </a:spcBef>
              <a:spcAft>
                <a:spcPct val="0"/>
              </a:spcAft>
              <a:defRPr/>
            </a:pPr>
            <a:endParaRPr lang="fa-IR" sz="1800" b="1" kern="1200" dirty="0">
              <a:solidFill>
                <a:prstClr val="black"/>
              </a:solidFill>
              <a:latin typeface="B Nazanin"/>
              <a:cs typeface="B Koodak" panose="00000700000000000000" pitchFamily="2" charset="-78"/>
            </a:endParaRPr>
          </a:p>
          <a:p>
            <a:pPr algn="justLow" defTabSz="1058299" rtl="1" fontAlgn="base">
              <a:lnSpc>
                <a:spcPct val="150000"/>
              </a:lnSpc>
              <a:spcBef>
                <a:spcPct val="0"/>
              </a:spcBef>
              <a:spcAft>
                <a:spcPct val="0"/>
              </a:spcAft>
              <a:defRPr/>
            </a:pPr>
            <a:r>
              <a:rPr lang="fa-IR" sz="1800" b="1" kern="1200" dirty="0">
                <a:solidFill>
                  <a:prstClr val="black"/>
                </a:solidFill>
                <a:latin typeface="B Nazanin"/>
                <a:cs typeface="B Koodak" panose="00000700000000000000" pitchFamily="2" charset="-78"/>
              </a:rPr>
              <a:t>2) به منظور ارائه شفاهي مقاله، نويسندگان محترم باید فایل پاورپوینت سخنرانی خود را در روز برگزاری کنفرانس به همراه داشته باشند. در تهیه این فایل دقت فرمایید که از فونت‌ های فارسی، سایزها و رنگ‌هایی استفاده نمایید که متن ها، شکل ها و جدول ها کاملاً خوانا باشند. </a:t>
            </a:r>
          </a:p>
        </p:txBody>
      </p:sp>
      <p:sp>
        <p:nvSpPr>
          <p:cNvPr id="16" name="TextBox 15">
            <a:extLst>
              <a:ext uri="{FF2B5EF4-FFF2-40B4-BE49-F238E27FC236}">
                <a16:creationId xmlns:a16="http://schemas.microsoft.com/office/drawing/2014/main" id="{12E35A06-5189-4239-946B-05D83DD216EE}"/>
              </a:ext>
            </a:extLst>
          </p:cNvPr>
          <p:cNvSpPr txBox="1"/>
          <p:nvPr/>
        </p:nvSpPr>
        <p:spPr>
          <a:xfrm>
            <a:off x="1647005" y="6195654"/>
            <a:ext cx="5557346" cy="400110"/>
          </a:xfrm>
          <a:prstGeom prst="rect">
            <a:avLst/>
          </a:prstGeom>
          <a:noFill/>
        </p:spPr>
        <p:txBody>
          <a:bodyPr wrap="square" rtlCol="0">
            <a:spAutoFit/>
          </a:bodyPr>
          <a:lstStyle/>
          <a:p>
            <a:r>
              <a:rPr lang="fa-IR" sz="2000" b="1" dirty="0">
                <a:solidFill>
                  <a:srgbClr val="C00000"/>
                </a:solidFill>
                <a:cs typeface="B Mitra" panose="00000400000000000000" pitchFamily="2" charset="-78"/>
              </a:rPr>
              <a:t>اولین همایش بین المللی انجمن علمی مدیریت ورزشی ایران</a:t>
            </a:r>
            <a:endParaRPr lang="en-US" sz="2000" b="1" dirty="0">
              <a:solidFill>
                <a:srgbClr val="C00000"/>
              </a:solidFill>
              <a:cs typeface="B Mitra" panose="00000400000000000000" pitchFamily="2" charset="-78"/>
            </a:endParaRPr>
          </a:p>
        </p:txBody>
      </p:sp>
    </p:spTree>
    <p:extLst>
      <p:ext uri="{BB962C8B-B14F-4D97-AF65-F5344CB8AC3E}">
        <p14:creationId xmlns:p14="http://schemas.microsoft.com/office/powerpoint/2010/main" val="1142381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0000"/>
          </a:schemeClr>
        </a:solidFill>
        <a:effectLst/>
      </p:bgPr>
    </p:bg>
    <p:spTree>
      <p:nvGrpSpPr>
        <p:cNvPr id="1" name=""/>
        <p:cNvGrpSpPr/>
        <p:nvPr/>
      </p:nvGrpSpPr>
      <p:grpSpPr>
        <a:xfrm>
          <a:off x="0" y="0"/>
          <a:ext cx="0" cy="0"/>
          <a:chOff x="0" y="0"/>
          <a:chExt cx="0" cy="0"/>
        </a:xfrm>
      </p:grpSpPr>
      <p:sp>
        <p:nvSpPr>
          <p:cNvPr id="18" name="Rectangle 17"/>
          <p:cNvSpPr/>
          <p:nvPr/>
        </p:nvSpPr>
        <p:spPr>
          <a:xfrm>
            <a:off x="1149927" y="6210299"/>
            <a:ext cx="457200" cy="385465"/>
          </a:xfrm>
          <a:prstGeom prst="rect">
            <a:avLst/>
          </a:prstGeom>
          <a:solidFill>
            <a:schemeClr val="tx2">
              <a:lumMod val="10000"/>
              <a:lumOff val="90000"/>
            </a:schemeClr>
          </a:solid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p:cNvSpPr txBox="1"/>
          <p:nvPr/>
        </p:nvSpPr>
        <p:spPr>
          <a:xfrm>
            <a:off x="1189805" y="6260068"/>
            <a:ext cx="300090" cy="369332"/>
          </a:xfrm>
          <a:prstGeom prst="rect">
            <a:avLst/>
          </a:prstGeom>
          <a:noFill/>
        </p:spPr>
        <p:txBody>
          <a:bodyPr wrap="square" rtlCol="0">
            <a:spAutoFit/>
          </a:bodyPr>
          <a:lstStyle/>
          <a:p>
            <a:r>
              <a:rPr lang="fa-IR" b="1" dirty="0">
                <a:solidFill>
                  <a:srgbClr val="FF0000"/>
                </a:solidFill>
                <a:cs typeface="B Koodak" panose="00000700000000000000" pitchFamily="2" charset="-78"/>
              </a:rPr>
              <a:t>4</a:t>
            </a:r>
            <a:endParaRPr lang="en-US" b="1" dirty="0">
              <a:solidFill>
                <a:srgbClr val="FF0000"/>
              </a:solidFill>
              <a:cs typeface="B Koodak" panose="00000700000000000000" pitchFamily="2" charset="-78"/>
            </a:endParaRPr>
          </a:p>
        </p:txBody>
      </p:sp>
      <p:grpSp>
        <p:nvGrpSpPr>
          <p:cNvPr id="6" name="Group 3"/>
          <p:cNvGrpSpPr>
            <a:grpSpLocks/>
          </p:cNvGrpSpPr>
          <p:nvPr/>
        </p:nvGrpSpPr>
        <p:grpSpPr bwMode="auto">
          <a:xfrm>
            <a:off x="1149350" y="1334470"/>
            <a:ext cx="7385050" cy="4531723"/>
            <a:chOff x="724" y="1042"/>
            <a:chExt cx="4652" cy="1255"/>
          </a:xfrm>
        </p:grpSpPr>
        <p:sp>
          <p:nvSpPr>
            <p:cNvPr id="7" name="AutoShape 4"/>
            <p:cNvSpPr>
              <a:spLocks noChangeArrowheads="1"/>
            </p:cNvSpPr>
            <p:nvPr/>
          </p:nvSpPr>
          <p:spPr bwMode="gray">
            <a:xfrm>
              <a:off x="724" y="1042"/>
              <a:ext cx="4652" cy="1255"/>
            </a:xfrm>
            <a:prstGeom prst="roundRect">
              <a:avLst>
                <a:gd name="adj" fmla="val 10889"/>
              </a:avLst>
            </a:prstGeom>
            <a:gradFill rotWithShape="1">
              <a:gsLst>
                <a:gs pos="0">
                  <a:srgbClr val="DDDDDD">
                    <a:gamma/>
                    <a:tint val="51373"/>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8" name="Freeform 6"/>
            <p:cNvSpPr>
              <a:spLocks/>
            </p:cNvSpPr>
            <p:nvPr/>
          </p:nvSpPr>
          <p:spPr bwMode="gray">
            <a:xfrm>
              <a:off x="844" y="1092"/>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0066CC">
                    <a:gamma/>
                    <a:tint val="54510"/>
                    <a:invGamma/>
                  </a:srgbClr>
                </a:gs>
                <a:gs pos="50000">
                  <a:srgbClr val="0066CC">
                    <a:alpha val="0"/>
                  </a:srgbClr>
                </a:gs>
                <a:gs pos="100000">
                  <a:srgbClr val="0066CC">
                    <a:gamma/>
                    <a:tint val="54510"/>
                    <a:invGamma/>
                  </a:srgb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grpSp>
      <p:sp>
        <p:nvSpPr>
          <p:cNvPr id="10" name="Rectangle 9"/>
          <p:cNvSpPr/>
          <p:nvPr/>
        </p:nvSpPr>
        <p:spPr>
          <a:xfrm>
            <a:off x="6558966" y="581676"/>
            <a:ext cx="1117614" cy="523220"/>
          </a:xfrm>
          <a:prstGeom prst="rect">
            <a:avLst/>
          </a:prstGeom>
        </p:spPr>
        <p:txBody>
          <a:bodyPr wrap="none">
            <a:spAutoFit/>
          </a:bodyPr>
          <a:lstStyle/>
          <a:p>
            <a:r>
              <a:rPr lang="fa-IR" altLang="en-US" sz="2800" b="1" dirty="0">
                <a:solidFill>
                  <a:srgbClr val="C00000"/>
                </a:solidFill>
                <a:cs typeface="B Titr" panose="00000700000000000000" pitchFamily="2" charset="-78"/>
              </a:rPr>
              <a:t>یافته ها</a:t>
            </a:r>
            <a:endParaRPr lang="en-US" sz="2800" dirty="0">
              <a:solidFill>
                <a:srgbClr val="C00000"/>
              </a:solidFill>
            </a:endParaRPr>
          </a:p>
        </p:txBody>
      </p:sp>
      <p:grpSp>
        <p:nvGrpSpPr>
          <p:cNvPr id="11" name="Group 10"/>
          <p:cNvGrpSpPr>
            <a:grpSpLocks noChangeAspect="1"/>
          </p:cNvGrpSpPr>
          <p:nvPr/>
        </p:nvGrpSpPr>
        <p:grpSpPr>
          <a:xfrm>
            <a:off x="6096000" y="454164"/>
            <a:ext cx="2057400" cy="688836"/>
            <a:chOff x="2895597" y="890897"/>
            <a:chExt cx="6400802" cy="1823374"/>
          </a:xfrm>
        </p:grpSpPr>
        <p:sp>
          <p:nvSpPr>
            <p:cNvPr id="12" name="Freeform 11"/>
            <p:cNvSpPr>
              <a:spLocks noChangeAspect="1"/>
            </p:cNvSpPr>
            <p:nvPr/>
          </p:nvSpPr>
          <p:spPr bwMode="auto">
            <a:xfrm>
              <a:off x="2895597" y="89739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2B2A"/>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3" name="Freeform 12"/>
            <p:cNvSpPr>
              <a:spLocks noChangeAspect="1"/>
            </p:cNvSpPr>
            <p:nvPr/>
          </p:nvSpPr>
          <p:spPr bwMode="auto">
            <a:xfrm flipH="1">
              <a:off x="8555487" y="890897"/>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A803"/>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4" name="Freeform 13"/>
            <p:cNvSpPr>
              <a:spLocks noChangeAspect="1"/>
            </p:cNvSpPr>
            <p:nvPr/>
          </p:nvSpPr>
          <p:spPr bwMode="auto">
            <a:xfrm flipV="1">
              <a:off x="2895598" y="216312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85C401"/>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5" name="Freeform 14"/>
            <p:cNvSpPr>
              <a:spLocks noChangeAspect="1"/>
            </p:cNvSpPr>
            <p:nvPr/>
          </p:nvSpPr>
          <p:spPr bwMode="auto">
            <a:xfrm flipH="1" flipV="1">
              <a:off x="8555487" y="2165631"/>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3EB8CD"/>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grpSp>
      <p:sp>
        <p:nvSpPr>
          <p:cNvPr id="19" name="Shape 116"/>
          <p:cNvSpPr/>
          <p:nvPr/>
        </p:nvSpPr>
        <p:spPr>
          <a:xfrm>
            <a:off x="1641475" y="2123458"/>
            <a:ext cx="6400800" cy="3515341"/>
          </a:xfrm>
          <a:prstGeom prst="rect">
            <a:avLst/>
          </a:prstGeom>
          <a:solidFill>
            <a:srgbClr val="FFFFFF">
              <a:alpha val="26540"/>
            </a:srgbClr>
          </a:solidFill>
          <a:ln>
            <a:noFill/>
          </a:ln>
        </p:spPr>
        <p:txBody>
          <a:bodyPr spcFirstLastPara="1" wrap="square" lIns="91427" tIns="91427" rIns="91427" bIns="91427" anchor="ctr" anchorCtr="0">
            <a:noAutofit/>
          </a:bodyPr>
          <a:lstStyle/>
          <a:p>
            <a:pPr algn="justLow" defTabSz="1058299" rtl="1" fontAlgn="base">
              <a:lnSpc>
                <a:spcPct val="150000"/>
              </a:lnSpc>
              <a:spcBef>
                <a:spcPct val="0"/>
              </a:spcBef>
              <a:spcAft>
                <a:spcPct val="0"/>
              </a:spcAft>
              <a:defRPr/>
            </a:pPr>
            <a:r>
              <a:rPr lang="fa-IR" sz="1600" b="1" kern="1200" dirty="0">
                <a:solidFill>
                  <a:prstClr val="black"/>
                </a:solidFill>
                <a:latin typeface="B Nazanin"/>
                <a:cs typeface="B Koodak" panose="00000700000000000000" pitchFamily="2" charset="-78"/>
              </a:rPr>
              <a:t>3) سخنرانی ها لزوماً طبق برنامه زمانبندی که به زودی در سايت اعلام خواهد شد انجام مي پذيرد و گواهی ارائه مقاله در همایش منحصراً برای مولفینی صادر می‌گردد که در زمان مشخص شده برای ارائه مقاله در همایش حضور داشته باشند. لذا از زمان ارائه مقاله خود اطلاع حاصل نموده و حداقل 15 دقيقه قبل از زمان تعيين شده در سالن حضور يابيد.</a:t>
            </a:r>
            <a:endParaRPr lang="en-US" sz="1600" b="1" kern="1200" dirty="0">
              <a:solidFill>
                <a:prstClr val="black"/>
              </a:solidFill>
              <a:latin typeface="B Nazanin"/>
              <a:cs typeface="B Koodak" panose="00000700000000000000" pitchFamily="2" charset="-78"/>
            </a:endParaRPr>
          </a:p>
          <a:p>
            <a:pPr algn="justLow" defTabSz="1058299" rtl="1" fontAlgn="base">
              <a:lnSpc>
                <a:spcPct val="150000"/>
              </a:lnSpc>
              <a:spcBef>
                <a:spcPct val="0"/>
              </a:spcBef>
              <a:spcAft>
                <a:spcPct val="0"/>
              </a:spcAft>
              <a:defRPr/>
            </a:pPr>
            <a:r>
              <a:rPr lang="fa-IR" sz="1600" b="1" kern="1200" dirty="0">
                <a:solidFill>
                  <a:prstClr val="black"/>
                </a:solidFill>
                <a:latin typeface="B Nazanin"/>
                <a:cs typeface="B Koodak" panose="00000700000000000000" pitchFamily="2" charset="-78"/>
              </a:rPr>
              <a:t>4) در ضمن ارائه مقالات فقط توسط کامپيوترهای موجود در سالن های سخنرانی انجام خواهد گرديد و امکان استفاده از لپ تاپ شخصی وجود ندارد. خواهشمند است فايل ارائه خود را در روز پذيرش هنگام تحويل کارت به مسئول مربوطه تحويل نماييد و حداقل يک ساعت قبل از ارائه در سالن جهت چک نمودن فايل حضور يابيد.</a:t>
            </a:r>
          </a:p>
          <a:p>
            <a:pPr algn="justLow" defTabSz="1058299" rtl="1" fontAlgn="base">
              <a:lnSpc>
                <a:spcPct val="150000"/>
              </a:lnSpc>
              <a:spcBef>
                <a:spcPct val="0"/>
              </a:spcBef>
              <a:spcAft>
                <a:spcPct val="0"/>
              </a:spcAft>
              <a:defRPr/>
            </a:pPr>
            <a:endParaRPr lang="fa-IR" sz="1600" b="1" kern="1200" dirty="0">
              <a:solidFill>
                <a:prstClr val="black"/>
              </a:solidFill>
              <a:latin typeface="B Nazanin"/>
              <a:cs typeface="B Koodak" panose="00000700000000000000" pitchFamily="2" charset="-78"/>
            </a:endParaRPr>
          </a:p>
        </p:txBody>
      </p:sp>
      <p:sp>
        <p:nvSpPr>
          <p:cNvPr id="16" name="TextBox 15">
            <a:extLst>
              <a:ext uri="{FF2B5EF4-FFF2-40B4-BE49-F238E27FC236}">
                <a16:creationId xmlns:a16="http://schemas.microsoft.com/office/drawing/2014/main" id="{9D6E7022-6B92-421E-8A96-5F01CCB134E9}"/>
              </a:ext>
            </a:extLst>
          </p:cNvPr>
          <p:cNvSpPr txBox="1"/>
          <p:nvPr/>
        </p:nvSpPr>
        <p:spPr>
          <a:xfrm>
            <a:off x="1647005" y="6195654"/>
            <a:ext cx="5557346" cy="400110"/>
          </a:xfrm>
          <a:prstGeom prst="rect">
            <a:avLst/>
          </a:prstGeom>
          <a:noFill/>
        </p:spPr>
        <p:txBody>
          <a:bodyPr wrap="square" rtlCol="0">
            <a:spAutoFit/>
          </a:bodyPr>
          <a:lstStyle/>
          <a:p>
            <a:r>
              <a:rPr lang="fa-IR" sz="2000" b="1" dirty="0">
                <a:solidFill>
                  <a:srgbClr val="C00000"/>
                </a:solidFill>
                <a:cs typeface="B Mitra" panose="00000400000000000000" pitchFamily="2" charset="-78"/>
              </a:rPr>
              <a:t>اولین همایش بین المللی انجمن علمی مدیریت ورزشی ایران</a:t>
            </a:r>
            <a:endParaRPr lang="en-US" sz="2000" b="1" dirty="0">
              <a:solidFill>
                <a:srgbClr val="C00000"/>
              </a:solidFill>
              <a:cs typeface="B Mitra" panose="00000400000000000000" pitchFamily="2" charset="-78"/>
            </a:endParaRPr>
          </a:p>
        </p:txBody>
      </p:sp>
    </p:spTree>
    <p:extLst>
      <p:ext uri="{BB962C8B-B14F-4D97-AF65-F5344CB8AC3E}">
        <p14:creationId xmlns:p14="http://schemas.microsoft.com/office/powerpoint/2010/main" val="1665513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0000"/>
          </a:schemeClr>
        </a:solidFill>
        <a:effectLst/>
      </p:bgPr>
    </p:bg>
    <p:spTree>
      <p:nvGrpSpPr>
        <p:cNvPr id="1" name=""/>
        <p:cNvGrpSpPr/>
        <p:nvPr/>
      </p:nvGrpSpPr>
      <p:grpSpPr>
        <a:xfrm>
          <a:off x="0" y="0"/>
          <a:ext cx="0" cy="0"/>
          <a:chOff x="0" y="0"/>
          <a:chExt cx="0" cy="0"/>
        </a:xfrm>
      </p:grpSpPr>
      <p:sp>
        <p:nvSpPr>
          <p:cNvPr id="18" name="Rectangle 17"/>
          <p:cNvSpPr/>
          <p:nvPr/>
        </p:nvSpPr>
        <p:spPr>
          <a:xfrm>
            <a:off x="1149927" y="6210299"/>
            <a:ext cx="457200" cy="385465"/>
          </a:xfrm>
          <a:prstGeom prst="rect">
            <a:avLst/>
          </a:prstGeom>
          <a:solidFill>
            <a:schemeClr val="tx2">
              <a:lumMod val="10000"/>
              <a:lumOff val="90000"/>
            </a:schemeClr>
          </a:solid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p:cNvSpPr txBox="1"/>
          <p:nvPr/>
        </p:nvSpPr>
        <p:spPr>
          <a:xfrm>
            <a:off x="1189805" y="6260068"/>
            <a:ext cx="300090" cy="369332"/>
          </a:xfrm>
          <a:prstGeom prst="rect">
            <a:avLst/>
          </a:prstGeom>
          <a:noFill/>
        </p:spPr>
        <p:txBody>
          <a:bodyPr wrap="square" rtlCol="0">
            <a:spAutoFit/>
          </a:bodyPr>
          <a:lstStyle/>
          <a:p>
            <a:r>
              <a:rPr lang="fa-IR" b="1" dirty="0">
                <a:solidFill>
                  <a:srgbClr val="FF0000"/>
                </a:solidFill>
                <a:cs typeface="B Koodak" panose="00000700000000000000" pitchFamily="2" charset="-78"/>
              </a:rPr>
              <a:t>5</a:t>
            </a:r>
            <a:endParaRPr lang="en-US" b="1" dirty="0">
              <a:solidFill>
                <a:srgbClr val="FF0000"/>
              </a:solidFill>
              <a:cs typeface="B Koodak" panose="00000700000000000000" pitchFamily="2" charset="-78"/>
            </a:endParaRPr>
          </a:p>
        </p:txBody>
      </p:sp>
      <p:grpSp>
        <p:nvGrpSpPr>
          <p:cNvPr id="6" name="Group 3"/>
          <p:cNvGrpSpPr>
            <a:grpSpLocks/>
          </p:cNvGrpSpPr>
          <p:nvPr/>
        </p:nvGrpSpPr>
        <p:grpSpPr bwMode="auto">
          <a:xfrm>
            <a:off x="1149350" y="1334470"/>
            <a:ext cx="7385050" cy="4531723"/>
            <a:chOff x="724" y="1042"/>
            <a:chExt cx="4652" cy="1255"/>
          </a:xfrm>
        </p:grpSpPr>
        <p:sp>
          <p:nvSpPr>
            <p:cNvPr id="7" name="AutoShape 4"/>
            <p:cNvSpPr>
              <a:spLocks noChangeArrowheads="1"/>
            </p:cNvSpPr>
            <p:nvPr/>
          </p:nvSpPr>
          <p:spPr bwMode="gray">
            <a:xfrm>
              <a:off x="724" y="1042"/>
              <a:ext cx="4652" cy="1255"/>
            </a:xfrm>
            <a:prstGeom prst="roundRect">
              <a:avLst>
                <a:gd name="adj" fmla="val 10889"/>
              </a:avLst>
            </a:prstGeom>
            <a:gradFill rotWithShape="1">
              <a:gsLst>
                <a:gs pos="0">
                  <a:srgbClr val="DDDDDD">
                    <a:gamma/>
                    <a:tint val="51373"/>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8" name="Freeform 6"/>
            <p:cNvSpPr>
              <a:spLocks/>
            </p:cNvSpPr>
            <p:nvPr/>
          </p:nvSpPr>
          <p:spPr bwMode="gray">
            <a:xfrm>
              <a:off x="844" y="1092"/>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0066CC">
                    <a:gamma/>
                    <a:tint val="54510"/>
                    <a:invGamma/>
                  </a:srgbClr>
                </a:gs>
                <a:gs pos="50000">
                  <a:srgbClr val="0066CC">
                    <a:alpha val="0"/>
                  </a:srgbClr>
                </a:gs>
                <a:gs pos="100000">
                  <a:srgbClr val="0066CC">
                    <a:gamma/>
                    <a:tint val="54510"/>
                    <a:invGamma/>
                  </a:srgb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grpSp>
      <p:sp>
        <p:nvSpPr>
          <p:cNvPr id="10" name="Rectangle 9"/>
          <p:cNvSpPr/>
          <p:nvPr/>
        </p:nvSpPr>
        <p:spPr>
          <a:xfrm>
            <a:off x="6562750" y="586424"/>
            <a:ext cx="1604927" cy="523220"/>
          </a:xfrm>
          <a:prstGeom prst="rect">
            <a:avLst/>
          </a:prstGeom>
        </p:spPr>
        <p:txBody>
          <a:bodyPr wrap="none">
            <a:spAutoFit/>
          </a:bodyPr>
          <a:lstStyle/>
          <a:p>
            <a:r>
              <a:rPr lang="fa-IR" altLang="en-US" sz="2800" b="1" dirty="0">
                <a:solidFill>
                  <a:srgbClr val="C00000"/>
                </a:solidFill>
                <a:cs typeface="B Titr" panose="00000700000000000000" pitchFamily="2" charset="-78"/>
              </a:rPr>
              <a:t>نتیجه گیری</a:t>
            </a:r>
            <a:endParaRPr lang="en-US" sz="2800" dirty="0">
              <a:solidFill>
                <a:srgbClr val="C00000"/>
              </a:solidFill>
            </a:endParaRPr>
          </a:p>
        </p:txBody>
      </p:sp>
      <p:grpSp>
        <p:nvGrpSpPr>
          <p:cNvPr id="11" name="Group 10"/>
          <p:cNvGrpSpPr>
            <a:grpSpLocks noChangeAspect="1"/>
          </p:cNvGrpSpPr>
          <p:nvPr/>
        </p:nvGrpSpPr>
        <p:grpSpPr>
          <a:xfrm>
            <a:off x="6324600" y="530364"/>
            <a:ext cx="2057400" cy="688836"/>
            <a:chOff x="2895597" y="890897"/>
            <a:chExt cx="6400802" cy="1823374"/>
          </a:xfrm>
        </p:grpSpPr>
        <p:sp>
          <p:nvSpPr>
            <p:cNvPr id="12" name="Freeform 11"/>
            <p:cNvSpPr>
              <a:spLocks noChangeAspect="1"/>
            </p:cNvSpPr>
            <p:nvPr/>
          </p:nvSpPr>
          <p:spPr bwMode="auto">
            <a:xfrm>
              <a:off x="2895597" y="89739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2B2A"/>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3" name="Freeform 12"/>
            <p:cNvSpPr>
              <a:spLocks noChangeAspect="1"/>
            </p:cNvSpPr>
            <p:nvPr/>
          </p:nvSpPr>
          <p:spPr bwMode="auto">
            <a:xfrm flipH="1">
              <a:off x="8555487" y="890897"/>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A803"/>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4" name="Freeform 13"/>
            <p:cNvSpPr>
              <a:spLocks noChangeAspect="1"/>
            </p:cNvSpPr>
            <p:nvPr/>
          </p:nvSpPr>
          <p:spPr bwMode="auto">
            <a:xfrm flipV="1">
              <a:off x="2895598" y="216312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85C401"/>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5" name="Freeform 14"/>
            <p:cNvSpPr>
              <a:spLocks noChangeAspect="1"/>
            </p:cNvSpPr>
            <p:nvPr/>
          </p:nvSpPr>
          <p:spPr bwMode="auto">
            <a:xfrm flipH="1" flipV="1">
              <a:off x="8555487" y="2165631"/>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3EB8CD"/>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grpSp>
      <p:sp>
        <p:nvSpPr>
          <p:cNvPr id="19" name="Shape 116"/>
          <p:cNvSpPr/>
          <p:nvPr/>
        </p:nvSpPr>
        <p:spPr>
          <a:xfrm>
            <a:off x="1838552" y="2123458"/>
            <a:ext cx="6292527" cy="3134341"/>
          </a:xfrm>
          <a:prstGeom prst="rect">
            <a:avLst/>
          </a:prstGeom>
          <a:solidFill>
            <a:srgbClr val="FFFFFF">
              <a:alpha val="26540"/>
            </a:srgbClr>
          </a:solidFill>
          <a:ln>
            <a:noFill/>
          </a:ln>
        </p:spPr>
        <p:txBody>
          <a:bodyPr spcFirstLastPara="1" wrap="square" lIns="91427" tIns="91427" rIns="91427" bIns="91427" anchor="ctr" anchorCtr="0">
            <a:noAutofit/>
          </a:bodyPr>
          <a:lstStyle/>
          <a:p>
            <a:pPr algn="justLow" defTabSz="1058299" rtl="1" fontAlgn="base">
              <a:spcBef>
                <a:spcPct val="0"/>
              </a:spcBef>
              <a:spcAft>
                <a:spcPct val="0"/>
              </a:spcAft>
              <a:defRPr/>
            </a:pPr>
            <a:r>
              <a:rPr lang="fa-IR" sz="2000" b="1" kern="1200" dirty="0">
                <a:solidFill>
                  <a:prstClr val="black"/>
                </a:solidFill>
                <a:latin typeface="B Nazanin"/>
                <a:cs typeface="B Koodak" panose="00000700000000000000" pitchFamily="2" charset="-78"/>
              </a:rPr>
              <a:t>5) اسلايدها به زبان فارسي و يا انگليسي نوشته شود و از نظر املايي و نگارشي به دقت تصحيح گردد.</a:t>
            </a:r>
          </a:p>
          <a:p>
            <a:pPr algn="justLow" defTabSz="1058299" rtl="1" fontAlgn="base">
              <a:spcBef>
                <a:spcPct val="0"/>
              </a:spcBef>
              <a:spcAft>
                <a:spcPct val="0"/>
              </a:spcAft>
              <a:defRPr/>
            </a:pPr>
            <a:endParaRPr lang="fa-IR" sz="2000" b="1" kern="1200" dirty="0">
              <a:solidFill>
                <a:prstClr val="black"/>
              </a:solidFill>
              <a:latin typeface="B Nazanin"/>
              <a:cs typeface="B Koodak" panose="00000700000000000000" pitchFamily="2" charset="-78"/>
            </a:endParaRPr>
          </a:p>
          <a:p>
            <a:pPr algn="justLow" defTabSz="1058299" rtl="1" fontAlgn="base">
              <a:spcBef>
                <a:spcPct val="0"/>
              </a:spcBef>
              <a:spcAft>
                <a:spcPct val="0"/>
              </a:spcAft>
              <a:defRPr/>
            </a:pPr>
            <a:r>
              <a:rPr lang="fa-IR" sz="2000" b="1" kern="1200" dirty="0">
                <a:solidFill>
                  <a:srgbClr val="FF0000"/>
                </a:solidFill>
                <a:latin typeface="B Nazanin"/>
                <a:cs typeface="B Koodak" panose="00000700000000000000" pitchFamily="2" charset="-78"/>
              </a:rPr>
              <a:t>6) به هیچ عنوان اسلاید جدیدی به فرمت اضافه نشود.</a:t>
            </a:r>
          </a:p>
          <a:p>
            <a:pPr algn="justLow" defTabSz="1058299" rtl="1" fontAlgn="base">
              <a:spcBef>
                <a:spcPct val="0"/>
              </a:spcBef>
              <a:spcAft>
                <a:spcPct val="0"/>
              </a:spcAft>
              <a:defRPr/>
            </a:pPr>
            <a:endParaRPr lang="fa-IR" sz="2000" b="1" kern="1200" dirty="0">
              <a:solidFill>
                <a:prstClr val="black"/>
              </a:solidFill>
              <a:latin typeface="B Nazanin"/>
              <a:cs typeface="B Koodak" panose="00000700000000000000" pitchFamily="2" charset="-78"/>
            </a:endParaRPr>
          </a:p>
          <a:p>
            <a:pPr algn="justLow" defTabSz="1058299" rtl="1" fontAlgn="base">
              <a:spcBef>
                <a:spcPct val="0"/>
              </a:spcBef>
              <a:spcAft>
                <a:spcPct val="0"/>
              </a:spcAft>
              <a:defRPr/>
            </a:pPr>
            <a:r>
              <a:rPr lang="fa-IR" sz="2000" b="1" kern="1200" dirty="0">
                <a:solidFill>
                  <a:prstClr val="black"/>
                </a:solidFill>
                <a:latin typeface="B Nazanin"/>
                <a:cs typeface="B Koodak" panose="00000700000000000000" pitchFamily="2" charset="-78"/>
              </a:rPr>
              <a:t>7) از اسلاید های خلاصه و کلیدواژه ای استفاده کنید و متون زیاد در اسلاید ها استفاده ننمایید.</a:t>
            </a:r>
          </a:p>
          <a:p>
            <a:pPr algn="justLow" defTabSz="1058299" rtl="1" fontAlgn="base">
              <a:spcBef>
                <a:spcPct val="0"/>
              </a:spcBef>
              <a:spcAft>
                <a:spcPct val="0"/>
              </a:spcAft>
              <a:defRPr/>
            </a:pPr>
            <a:endParaRPr lang="fa-IR" sz="2000" b="1" kern="1200" dirty="0">
              <a:solidFill>
                <a:prstClr val="black"/>
              </a:solidFill>
              <a:latin typeface="B Nazanin"/>
              <a:cs typeface="B Koodak" panose="00000700000000000000" pitchFamily="2" charset="-78"/>
            </a:endParaRPr>
          </a:p>
        </p:txBody>
      </p:sp>
      <p:sp>
        <p:nvSpPr>
          <p:cNvPr id="16" name="TextBox 15">
            <a:extLst>
              <a:ext uri="{FF2B5EF4-FFF2-40B4-BE49-F238E27FC236}">
                <a16:creationId xmlns:a16="http://schemas.microsoft.com/office/drawing/2014/main" id="{062E43C2-D82D-4C0B-95F2-BD7C8B33BBDD}"/>
              </a:ext>
            </a:extLst>
          </p:cNvPr>
          <p:cNvSpPr txBox="1"/>
          <p:nvPr/>
        </p:nvSpPr>
        <p:spPr>
          <a:xfrm>
            <a:off x="1647005" y="6195654"/>
            <a:ext cx="5557346" cy="400110"/>
          </a:xfrm>
          <a:prstGeom prst="rect">
            <a:avLst/>
          </a:prstGeom>
          <a:noFill/>
        </p:spPr>
        <p:txBody>
          <a:bodyPr wrap="square" rtlCol="0">
            <a:spAutoFit/>
          </a:bodyPr>
          <a:lstStyle/>
          <a:p>
            <a:r>
              <a:rPr lang="fa-IR" sz="2000" b="1" dirty="0">
                <a:solidFill>
                  <a:srgbClr val="C00000"/>
                </a:solidFill>
                <a:cs typeface="B Mitra" panose="00000400000000000000" pitchFamily="2" charset="-78"/>
              </a:rPr>
              <a:t>اولین همایش بین المللی انجمن علمی مدیریت ورزشی ایران</a:t>
            </a:r>
            <a:endParaRPr lang="en-US" sz="2000" b="1" dirty="0">
              <a:solidFill>
                <a:srgbClr val="C00000"/>
              </a:solidFill>
              <a:cs typeface="B Mitra" panose="00000400000000000000" pitchFamily="2" charset="-78"/>
            </a:endParaRPr>
          </a:p>
        </p:txBody>
      </p:sp>
    </p:spTree>
    <p:extLst>
      <p:ext uri="{BB962C8B-B14F-4D97-AF65-F5344CB8AC3E}">
        <p14:creationId xmlns:p14="http://schemas.microsoft.com/office/powerpoint/2010/main" val="3089885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0000"/>
          </a:schemeClr>
        </a:solidFill>
        <a:effectLst/>
      </p:bgPr>
    </p:bg>
    <p:spTree>
      <p:nvGrpSpPr>
        <p:cNvPr id="1" name=""/>
        <p:cNvGrpSpPr/>
        <p:nvPr/>
      </p:nvGrpSpPr>
      <p:grpSpPr>
        <a:xfrm>
          <a:off x="0" y="0"/>
          <a:ext cx="0" cy="0"/>
          <a:chOff x="0" y="0"/>
          <a:chExt cx="0" cy="0"/>
        </a:xfrm>
      </p:grpSpPr>
      <p:sp>
        <p:nvSpPr>
          <p:cNvPr id="18" name="Rectangle 17"/>
          <p:cNvSpPr/>
          <p:nvPr/>
        </p:nvSpPr>
        <p:spPr>
          <a:xfrm>
            <a:off x="1149927" y="6210299"/>
            <a:ext cx="457200" cy="385465"/>
          </a:xfrm>
          <a:prstGeom prst="rect">
            <a:avLst/>
          </a:prstGeom>
          <a:solidFill>
            <a:schemeClr val="tx2">
              <a:lumMod val="10000"/>
              <a:lumOff val="90000"/>
            </a:schemeClr>
          </a:solid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p:cNvSpPr txBox="1"/>
          <p:nvPr/>
        </p:nvSpPr>
        <p:spPr>
          <a:xfrm>
            <a:off x="1189805" y="6260068"/>
            <a:ext cx="300090" cy="369332"/>
          </a:xfrm>
          <a:prstGeom prst="rect">
            <a:avLst/>
          </a:prstGeom>
          <a:noFill/>
        </p:spPr>
        <p:txBody>
          <a:bodyPr wrap="square" rtlCol="0">
            <a:spAutoFit/>
          </a:bodyPr>
          <a:lstStyle/>
          <a:p>
            <a:r>
              <a:rPr lang="fa-IR" b="1" dirty="0">
                <a:solidFill>
                  <a:srgbClr val="FF0000"/>
                </a:solidFill>
                <a:cs typeface="B Koodak" panose="00000700000000000000" pitchFamily="2" charset="-78"/>
              </a:rPr>
              <a:t>6</a:t>
            </a:r>
            <a:endParaRPr lang="en-US" b="1" dirty="0">
              <a:solidFill>
                <a:srgbClr val="FF0000"/>
              </a:solidFill>
              <a:cs typeface="B Koodak" panose="00000700000000000000" pitchFamily="2" charset="-78"/>
            </a:endParaRPr>
          </a:p>
        </p:txBody>
      </p:sp>
      <p:grpSp>
        <p:nvGrpSpPr>
          <p:cNvPr id="6" name="Group 3"/>
          <p:cNvGrpSpPr>
            <a:grpSpLocks/>
          </p:cNvGrpSpPr>
          <p:nvPr/>
        </p:nvGrpSpPr>
        <p:grpSpPr bwMode="auto">
          <a:xfrm>
            <a:off x="1149350" y="1334470"/>
            <a:ext cx="7385050" cy="4531723"/>
            <a:chOff x="724" y="1042"/>
            <a:chExt cx="4652" cy="1255"/>
          </a:xfrm>
        </p:grpSpPr>
        <p:sp>
          <p:nvSpPr>
            <p:cNvPr id="7" name="AutoShape 4"/>
            <p:cNvSpPr>
              <a:spLocks noChangeArrowheads="1"/>
            </p:cNvSpPr>
            <p:nvPr/>
          </p:nvSpPr>
          <p:spPr bwMode="gray">
            <a:xfrm>
              <a:off x="724" y="1042"/>
              <a:ext cx="4652" cy="1255"/>
            </a:xfrm>
            <a:prstGeom prst="roundRect">
              <a:avLst>
                <a:gd name="adj" fmla="val 10889"/>
              </a:avLst>
            </a:prstGeom>
            <a:gradFill rotWithShape="1">
              <a:gsLst>
                <a:gs pos="0">
                  <a:srgbClr val="DDDDDD">
                    <a:gamma/>
                    <a:tint val="51373"/>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8" name="Freeform 6"/>
            <p:cNvSpPr>
              <a:spLocks/>
            </p:cNvSpPr>
            <p:nvPr/>
          </p:nvSpPr>
          <p:spPr bwMode="gray">
            <a:xfrm>
              <a:off x="844" y="1092"/>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0066CC">
                    <a:gamma/>
                    <a:tint val="54510"/>
                    <a:invGamma/>
                  </a:srgbClr>
                </a:gs>
                <a:gs pos="50000">
                  <a:srgbClr val="0066CC">
                    <a:alpha val="0"/>
                  </a:srgbClr>
                </a:gs>
                <a:gs pos="100000">
                  <a:srgbClr val="0066CC">
                    <a:gamma/>
                    <a:tint val="54510"/>
                    <a:invGamma/>
                  </a:srgb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grpSp>
      <p:sp>
        <p:nvSpPr>
          <p:cNvPr id="10" name="Rectangle 9"/>
          <p:cNvSpPr/>
          <p:nvPr/>
        </p:nvSpPr>
        <p:spPr>
          <a:xfrm>
            <a:off x="6038833" y="586424"/>
            <a:ext cx="2266967" cy="523220"/>
          </a:xfrm>
          <a:prstGeom prst="rect">
            <a:avLst/>
          </a:prstGeom>
        </p:spPr>
        <p:txBody>
          <a:bodyPr wrap="none">
            <a:spAutoFit/>
          </a:bodyPr>
          <a:lstStyle/>
          <a:p>
            <a:r>
              <a:rPr lang="fa-IR" altLang="en-US" sz="2800" b="1" dirty="0">
                <a:solidFill>
                  <a:srgbClr val="C00000"/>
                </a:solidFill>
                <a:cs typeface="B Titr" panose="00000700000000000000" pitchFamily="2" charset="-78"/>
              </a:rPr>
              <a:t>کاربرد در جامعه</a:t>
            </a:r>
            <a:endParaRPr lang="en-US" sz="2800" dirty="0">
              <a:solidFill>
                <a:srgbClr val="C00000"/>
              </a:solidFill>
            </a:endParaRPr>
          </a:p>
        </p:txBody>
      </p:sp>
      <p:grpSp>
        <p:nvGrpSpPr>
          <p:cNvPr id="11" name="Group 10"/>
          <p:cNvGrpSpPr>
            <a:grpSpLocks noChangeAspect="1"/>
          </p:cNvGrpSpPr>
          <p:nvPr/>
        </p:nvGrpSpPr>
        <p:grpSpPr>
          <a:xfrm>
            <a:off x="5943600" y="530364"/>
            <a:ext cx="2362200" cy="688836"/>
            <a:chOff x="2895597" y="890897"/>
            <a:chExt cx="6400802" cy="1823374"/>
          </a:xfrm>
        </p:grpSpPr>
        <p:sp>
          <p:nvSpPr>
            <p:cNvPr id="12" name="Freeform 11"/>
            <p:cNvSpPr>
              <a:spLocks noChangeAspect="1"/>
            </p:cNvSpPr>
            <p:nvPr/>
          </p:nvSpPr>
          <p:spPr bwMode="auto">
            <a:xfrm>
              <a:off x="2895597" y="89739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2B2A"/>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3" name="Freeform 12"/>
            <p:cNvSpPr>
              <a:spLocks noChangeAspect="1"/>
            </p:cNvSpPr>
            <p:nvPr/>
          </p:nvSpPr>
          <p:spPr bwMode="auto">
            <a:xfrm flipH="1">
              <a:off x="8555487" y="890897"/>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A803"/>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4" name="Freeform 13"/>
            <p:cNvSpPr>
              <a:spLocks noChangeAspect="1"/>
            </p:cNvSpPr>
            <p:nvPr/>
          </p:nvSpPr>
          <p:spPr bwMode="auto">
            <a:xfrm flipV="1">
              <a:off x="2895598" y="216312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85C401"/>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5" name="Freeform 14"/>
            <p:cNvSpPr>
              <a:spLocks noChangeAspect="1"/>
            </p:cNvSpPr>
            <p:nvPr/>
          </p:nvSpPr>
          <p:spPr bwMode="auto">
            <a:xfrm flipH="1" flipV="1">
              <a:off x="8555487" y="2165631"/>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3EB8CD"/>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grpSp>
      <p:sp>
        <p:nvSpPr>
          <p:cNvPr id="16" name="TextBox 15">
            <a:extLst>
              <a:ext uri="{FF2B5EF4-FFF2-40B4-BE49-F238E27FC236}">
                <a16:creationId xmlns:a16="http://schemas.microsoft.com/office/drawing/2014/main" id="{49065888-C9A8-404D-91B6-B8C9C6FAC6B2}"/>
              </a:ext>
            </a:extLst>
          </p:cNvPr>
          <p:cNvSpPr txBox="1"/>
          <p:nvPr/>
        </p:nvSpPr>
        <p:spPr>
          <a:xfrm>
            <a:off x="1647005" y="6195654"/>
            <a:ext cx="5557346" cy="400110"/>
          </a:xfrm>
          <a:prstGeom prst="rect">
            <a:avLst/>
          </a:prstGeom>
          <a:noFill/>
        </p:spPr>
        <p:txBody>
          <a:bodyPr wrap="square" rtlCol="0">
            <a:spAutoFit/>
          </a:bodyPr>
          <a:lstStyle/>
          <a:p>
            <a:r>
              <a:rPr lang="fa-IR" sz="2000" b="1" dirty="0">
                <a:solidFill>
                  <a:srgbClr val="C00000"/>
                </a:solidFill>
                <a:cs typeface="B Mitra" panose="00000400000000000000" pitchFamily="2" charset="-78"/>
              </a:rPr>
              <a:t>اولین همایش بین المللی انجمن علمی مدیریت ورزشی ایران</a:t>
            </a:r>
            <a:endParaRPr lang="en-US" sz="2000" b="1" dirty="0">
              <a:solidFill>
                <a:srgbClr val="C00000"/>
              </a:solidFill>
              <a:cs typeface="B Mitra" panose="00000400000000000000" pitchFamily="2" charset="-78"/>
            </a:endParaRPr>
          </a:p>
        </p:txBody>
      </p:sp>
    </p:spTree>
    <p:extLst>
      <p:ext uri="{BB962C8B-B14F-4D97-AF65-F5344CB8AC3E}">
        <p14:creationId xmlns:p14="http://schemas.microsoft.com/office/powerpoint/2010/main" val="688609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0000"/>
          </a:schemeClr>
        </a:solidFill>
        <a:effectLst/>
      </p:bgPr>
    </p:bg>
    <p:spTree>
      <p:nvGrpSpPr>
        <p:cNvPr id="1" name=""/>
        <p:cNvGrpSpPr/>
        <p:nvPr/>
      </p:nvGrpSpPr>
      <p:grpSpPr>
        <a:xfrm>
          <a:off x="0" y="0"/>
          <a:ext cx="0" cy="0"/>
          <a:chOff x="0" y="0"/>
          <a:chExt cx="0" cy="0"/>
        </a:xfrm>
      </p:grpSpPr>
      <p:sp>
        <p:nvSpPr>
          <p:cNvPr id="18" name="Rectangle 17"/>
          <p:cNvSpPr/>
          <p:nvPr/>
        </p:nvSpPr>
        <p:spPr>
          <a:xfrm>
            <a:off x="1149927" y="6210299"/>
            <a:ext cx="457200" cy="385465"/>
          </a:xfrm>
          <a:prstGeom prst="rect">
            <a:avLst/>
          </a:prstGeom>
          <a:solidFill>
            <a:schemeClr val="tx2">
              <a:lumMod val="10000"/>
              <a:lumOff val="90000"/>
            </a:schemeClr>
          </a:solid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p:cNvSpPr txBox="1"/>
          <p:nvPr/>
        </p:nvSpPr>
        <p:spPr>
          <a:xfrm>
            <a:off x="1189805" y="6260068"/>
            <a:ext cx="300090" cy="369332"/>
          </a:xfrm>
          <a:prstGeom prst="rect">
            <a:avLst/>
          </a:prstGeom>
          <a:noFill/>
        </p:spPr>
        <p:txBody>
          <a:bodyPr wrap="square" rtlCol="0">
            <a:spAutoFit/>
          </a:bodyPr>
          <a:lstStyle/>
          <a:p>
            <a:r>
              <a:rPr lang="fa-IR" b="1" dirty="0">
                <a:solidFill>
                  <a:srgbClr val="FF0000"/>
                </a:solidFill>
                <a:cs typeface="B Koodak" panose="00000700000000000000" pitchFamily="2" charset="-78"/>
              </a:rPr>
              <a:t>7</a:t>
            </a:r>
            <a:endParaRPr lang="en-US" b="1" dirty="0">
              <a:solidFill>
                <a:srgbClr val="FF0000"/>
              </a:solidFill>
              <a:cs typeface="B Koodak" panose="00000700000000000000" pitchFamily="2" charset="-78"/>
            </a:endParaRPr>
          </a:p>
        </p:txBody>
      </p:sp>
      <p:grpSp>
        <p:nvGrpSpPr>
          <p:cNvPr id="6" name="Group 3"/>
          <p:cNvGrpSpPr>
            <a:grpSpLocks/>
          </p:cNvGrpSpPr>
          <p:nvPr/>
        </p:nvGrpSpPr>
        <p:grpSpPr bwMode="auto">
          <a:xfrm>
            <a:off x="1149350" y="1334470"/>
            <a:ext cx="7385050" cy="4531723"/>
            <a:chOff x="724" y="1042"/>
            <a:chExt cx="4652" cy="1255"/>
          </a:xfrm>
        </p:grpSpPr>
        <p:sp>
          <p:nvSpPr>
            <p:cNvPr id="7" name="AutoShape 4"/>
            <p:cNvSpPr>
              <a:spLocks noChangeArrowheads="1"/>
            </p:cNvSpPr>
            <p:nvPr/>
          </p:nvSpPr>
          <p:spPr bwMode="gray">
            <a:xfrm>
              <a:off x="724" y="1042"/>
              <a:ext cx="4652" cy="1255"/>
            </a:xfrm>
            <a:prstGeom prst="roundRect">
              <a:avLst>
                <a:gd name="adj" fmla="val 10889"/>
              </a:avLst>
            </a:prstGeom>
            <a:gradFill rotWithShape="1">
              <a:gsLst>
                <a:gs pos="0">
                  <a:srgbClr val="DDDDDD">
                    <a:gamma/>
                    <a:tint val="51373"/>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8" name="Freeform 6"/>
            <p:cNvSpPr>
              <a:spLocks/>
            </p:cNvSpPr>
            <p:nvPr/>
          </p:nvSpPr>
          <p:spPr bwMode="gray">
            <a:xfrm>
              <a:off x="844" y="1092"/>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0066CC">
                    <a:gamma/>
                    <a:tint val="54510"/>
                    <a:invGamma/>
                  </a:srgbClr>
                </a:gs>
                <a:gs pos="50000">
                  <a:srgbClr val="0066CC">
                    <a:alpha val="0"/>
                  </a:srgbClr>
                </a:gs>
                <a:gs pos="100000">
                  <a:srgbClr val="0066CC">
                    <a:gamma/>
                    <a:tint val="54510"/>
                    <a:invGamma/>
                  </a:srgb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grpSp>
      <p:sp>
        <p:nvSpPr>
          <p:cNvPr id="10" name="Rectangle 9"/>
          <p:cNvSpPr/>
          <p:nvPr/>
        </p:nvSpPr>
        <p:spPr>
          <a:xfrm>
            <a:off x="6708999" y="613178"/>
            <a:ext cx="1446230" cy="523220"/>
          </a:xfrm>
          <a:prstGeom prst="rect">
            <a:avLst/>
          </a:prstGeom>
        </p:spPr>
        <p:txBody>
          <a:bodyPr wrap="none">
            <a:spAutoFit/>
          </a:bodyPr>
          <a:lstStyle/>
          <a:p>
            <a:r>
              <a:rPr lang="fa-IR" altLang="en-US" sz="2800" b="1" dirty="0">
                <a:solidFill>
                  <a:srgbClr val="C00000"/>
                </a:solidFill>
                <a:cs typeface="B Titr" panose="00000700000000000000" pitchFamily="2" charset="-78"/>
              </a:rPr>
              <a:t>پیشنهادات</a:t>
            </a:r>
            <a:endParaRPr lang="en-US" sz="2800" dirty="0">
              <a:solidFill>
                <a:srgbClr val="C00000"/>
              </a:solidFill>
            </a:endParaRPr>
          </a:p>
        </p:txBody>
      </p:sp>
      <p:grpSp>
        <p:nvGrpSpPr>
          <p:cNvPr id="11" name="Group 10"/>
          <p:cNvGrpSpPr>
            <a:grpSpLocks noChangeAspect="1"/>
          </p:cNvGrpSpPr>
          <p:nvPr/>
        </p:nvGrpSpPr>
        <p:grpSpPr>
          <a:xfrm>
            <a:off x="6477000" y="530369"/>
            <a:ext cx="1828800" cy="688831"/>
            <a:chOff x="2895597" y="890897"/>
            <a:chExt cx="6400802" cy="1823374"/>
          </a:xfrm>
        </p:grpSpPr>
        <p:sp>
          <p:nvSpPr>
            <p:cNvPr id="12" name="Freeform 11"/>
            <p:cNvSpPr>
              <a:spLocks noChangeAspect="1"/>
            </p:cNvSpPr>
            <p:nvPr/>
          </p:nvSpPr>
          <p:spPr bwMode="auto">
            <a:xfrm>
              <a:off x="2895597" y="89739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2B2A"/>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3" name="Freeform 12"/>
            <p:cNvSpPr>
              <a:spLocks noChangeAspect="1"/>
            </p:cNvSpPr>
            <p:nvPr/>
          </p:nvSpPr>
          <p:spPr bwMode="auto">
            <a:xfrm flipH="1">
              <a:off x="8555487" y="890897"/>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A803"/>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4" name="Freeform 13"/>
            <p:cNvSpPr>
              <a:spLocks noChangeAspect="1"/>
            </p:cNvSpPr>
            <p:nvPr/>
          </p:nvSpPr>
          <p:spPr bwMode="auto">
            <a:xfrm flipV="1">
              <a:off x="2895598" y="216312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85C401"/>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5" name="Freeform 14"/>
            <p:cNvSpPr>
              <a:spLocks noChangeAspect="1"/>
            </p:cNvSpPr>
            <p:nvPr/>
          </p:nvSpPr>
          <p:spPr bwMode="auto">
            <a:xfrm flipH="1" flipV="1">
              <a:off x="8555487" y="2165631"/>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3EB8CD"/>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grpSp>
      <p:sp>
        <p:nvSpPr>
          <p:cNvPr id="16" name="TextBox 15">
            <a:extLst>
              <a:ext uri="{FF2B5EF4-FFF2-40B4-BE49-F238E27FC236}">
                <a16:creationId xmlns:a16="http://schemas.microsoft.com/office/drawing/2014/main" id="{77DE8BF7-3126-4AC9-88C8-61B0E08142EC}"/>
              </a:ext>
            </a:extLst>
          </p:cNvPr>
          <p:cNvSpPr txBox="1"/>
          <p:nvPr/>
        </p:nvSpPr>
        <p:spPr>
          <a:xfrm>
            <a:off x="1647005" y="6195654"/>
            <a:ext cx="5557346" cy="400110"/>
          </a:xfrm>
          <a:prstGeom prst="rect">
            <a:avLst/>
          </a:prstGeom>
          <a:noFill/>
        </p:spPr>
        <p:txBody>
          <a:bodyPr wrap="square" rtlCol="0">
            <a:spAutoFit/>
          </a:bodyPr>
          <a:lstStyle/>
          <a:p>
            <a:r>
              <a:rPr lang="fa-IR" sz="2000" b="1" dirty="0">
                <a:solidFill>
                  <a:srgbClr val="C00000"/>
                </a:solidFill>
                <a:cs typeface="B Mitra" panose="00000400000000000000" pitchFamily="2" charset="-78"/>
              </a:rPr>
              <a:t>اولین همایش بین المللی انجمن علمی مدیریت ورزشی ایران</a:t>
            </a:r>
            <a:endParaRPr lang="en-US" sz="2000" b="1" dirty="0">
              <a:solidFill>
                <a:srgbClr val="C00000"/>
              </a:solidFill>
              <a:cs typeface="B Mitra" panose="00000400000000000000" pitchFamily="2" charset="-78"/>
            </a:endParaRPr>
          </a:p>
        </p:txBody>
      </p:sp>
    </p:spTree>
    <p:extLst>
      <p:ext uri="{BB962C8B-B14F-4D97-AF65-F5344CB8AC3E}">
        <p14:creationId xmlns:p14="http://schemas.microsoft.com/office/powerpoint/2010/main" val="384864055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101</TotalTime>
  <Words>418</Words>
  <Application>Microsoft Office PowerPoint</Application>
  <PresentationFormat>On-screen Show (4:3)</PresentationFormat>
  <Paragraphs>34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B Nazanin</vt:lpstr>
      <vt:lpstr>Calibri</vt:lpstr>
      <vt:lpstr>Candara</vt:lpstr>
      <vt:lpstr>Franklin Gothic Book</vt:lpstr>
      <vt:lpstr>Crop</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User</dc:creator>
  <cp:lastModifiedBy>ss</cp:lastModifiedBy>
  <cp:revision>24</cp:revision>
  <dcterms:created xsi:type="dcterms:W3CDTF">2020-02-12T10:58:42Z</dcterms:created>
  <dcterms:modified xsi:type="dcterms:W3CDTF">2021-03-06T17:21:41Z</dcterms:modified>
  <cp:contentStatus/>
</cp:coreProperties>
</file>